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8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9F87"/>
    <a:srgbClr val="1A3768"/>
    <a:srgbClr val="949300"/>
    <a:srgbClr val="762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43" autoAdjust="0"/>
  </p:normalViewPr>
  <p:slideViewPr>
    <p:cSldViewPr>
      <p:cViewPr varScale="1">
        <p:scale>
          <a:sx n="106" d="100"/>
          <a:sy n="106" d="100"/>
        </p:scale>
        <p:origin x="180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A0BFAC-2C56-408D-9296-4355650A9297}" type="doc">
      <dgm:prSet loTypeId="urn:microsoft.com/office/officeart/2005/8/layout/chart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341D68D-58B5-48A0-8055-FF20C09A9098}">
      <dgm:prSet phldrT="[Text]"/>
      <dgm:spPr>
        <a:solidFill>
          <a:srgbClr val="1A3768"/>
        </a:solidFill>
      </dgm:spPr>
      <dgm:t>
        <a:bodyPr/>
        <a:lstStyle/>
        <a:p>
          <a:r>
            <a:rPr lang="en-US" dirty="0"/>
            <a:t>Financing/ Mortgage</a:t>
          </a:r>
        </a:p>
      </dgm:t>
    </dgm:pt>
    <dgm:pt modelId="{B44BFD62-E2FF-40E7-A438-F85A34FB33AF}" type="parTrans" cxnId="{329FA143-B210-4E89-96C0-B63D8D8D5DC0}">
      <dgm:prSet/>
      <dgm:spPr/>
      <dgm:t>
        <a:bodyPr/>
        <a:lstStyle/>
        <a:p>
          <a:endParaRPr lang="en-US"/>
        </a:p>
      </dgm:t>
    </dgm:pt>
    <dgm:pt modelId="{3E51C7FA-63A4-4F2D-BB5D-00DC30EA83B1}" type="sibTrans" cxnId="{329FA143-B210-4E89-96C0-B63D8D8D5DC0}">
      <dgm:prSet/>
      <dgm:spPr/>
      <dgm:t>
        <a:bodyPr/>
        <a:lstStyle/>
        <a:p>
          <a:endParaRPr lang="en-US"/>
        </a:p>
      </dgm:t>
    </dgm:pt>
    <dgm:pt modelId="{C52BEDE8-52E6-4973-91C6-6A3D8B0F0E8B}">
      <dgm:prSet phldrT="[Text]"/>
      <dgm:spPr>
        <a:solidFill>
          <a:srgbClr val="C8C7C7"/>
        </a:solidFill>
      </dgm:spPr>
      <dgm:t>
        <a:bodyPr/>
        <a:lstStyle/>
        <a:p>
          <a:r>
            <a:rPr lang="en-US" dirty="0"/>
            <a:t>Attorney(s)</a:t>
          </a:r>
        </a:p>
      </dgm:t>
    </dgm:pt>
    <dgm:pt modelId="{ABE26A44-B065-4B1D-A1DD-026B0FA6751E}" type="parTrans" cxnId="{2526DDC6-BFE4-4C08-B5E2-2F6B84FD1677}">
      <dgm:prSet/>
      <dgm:spPr/>
      <dgm:t>
        <a:bodyPr/>
        <a:lstStyle/>
        <a:p>
          <a:endParaRPr lang="en-US"/>
        </a:p>
      </dgm:t>
    </dgm:pt>
    <dgm:pt modelId="{9393FC27-CCAA-4878-9053-2AF57B65CC19}" type="sibTrans" cxnId="{2526DDC6-BFE4-4C08-B5E2-2F6B84FD1677}">
      <dgm:prSet/>
      <dgm:spPr/>
      <dgm:t>
        <a:bodyPr/>
        <a:lstStyle/>
        <a:p>
          <a:endParaRPr lang="en-US"/>
        </a:p>
      </dgm:t>
    </dgm:pt>
    <dgm:pt modelId="{A01F0905-C708-4A54-9FE2-CD93D89CD969}">
      <dgm:prSet phldrT="[Text]"/>
      <dgm:spPr>
        <a:solidFill>
          <a:srgbClr val="6E9F87"/>
        </a:solidFill>
      </dgm:spPr>
      <dgm:t>
        <a:bodyPr/>
        <a:lstStyle/>
        <a:p>
          <a:r>
            <a:rPr lang="en-US" dirty="0"/>
            <a:t>Real Estate Agent</a:t>
          </a:r>
        </a:p>
      </dgm:t>
    </dgm:pt>
    <dgm:pt modelId="{3F8B6A8A-A38D-48F1-8A20-0E851F348E70}" type="parTrans" cxnId="{3FF97123-5925-4E84-A1F9-47228B7B0099}">
      <dgm:prSet/>
      <dgm:spPr/>
      <dgm:t>
        <a:bodyPr/>
        <a:lstStyle/>
        <a:p>
          <a:endParaRPr lang="en-US"/>
        </a:p>
      </dgm:t>
    </dgm:pt>
    <dgm:pt modelId="{AE4524D0-7550-42E8-BBF8-3C8508693FAC}" type="sibTrans" cxnId="{3FF97123-5925-4E84-A1F9-47228B7B0099}">
      <dgm:prSet/>
      <dgm:spPr/>
      <dgm:t>
        <a:bodyPr/>
        <a:lstStyle/>
        <a:p>
          <a:endParaRPr lang="en-US"/>
        </a:p>
      </dgm:t>
    </dgm:pt>
    <dgm:pt modelId="{CA80C6D2-5162-4B87-976E-4D8D81BF0742}" type="pres">
      <dgm:prSet presAssocID="{94A0BFAC-2C56-408D-9296-4355650A9297}" presName="compositeShape" presStyleCnt="0">
        <dgm:presLayoutVars>
          <dgm:chMax val="7"/>
          <dgm:dir/>
          <dgm:resizeHandles val="exact"/>
        </dgm:presLayoutVars>
      </dgm:prSet>
      <dgm:spPr/>
    </dgm:pt>
    <dgm:pt modelId="{A600D67C-D775-4A68-A458-7F5DC043A93B}" type="pres">
      <dgm:prSet presAssocID="{94A0BFAC-2C56-408D-9296-4355650A9297}" presName="wedge1" presStyleLbl="node1" presStyleIdx="0" presStyleCnt="3" custScaleX="101482"/>
      <dgm:spPr/>
    </dgm:pt>
    <dgm:pt modelId="{4D6386C8-DD84-4CE6-887E-D6D1FD0D12B8}" type="pres">
      <dgm:prSet presAssocID="{94A0BFAC-2C56-408D-9296-4355650A9297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719E7AF-F39D-4960-BEC4-4647A9D786D3}" type="pres">
      <dgm:prSet presAssocID="{94A0BFAC-2C56-408D-9296-4355650A9297}" presName="wedge2" presStyleLbl="node1" presStyleIdx="1" presStyleCnt="3" custScaleX="101887" custScaleY="102976"/>
      <dgm:spPr/>
    </dgm:pt>
    <dgm:pt modelId="{541D040B-BE6B-422E-A5F6-F9D61C006E86}" type="pres">
      <dgm:prSet presAssocID="{94A0BFAC-2C56-408D-9296-4355650A9297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E828CEAC-241A-4C97-916E-8E09503E5CA1}" type="pres">
      <dgm:prSet presAssocID="{94A0BFAC-2C56-408D-9296-4355650A9297}" presName="wedge3" presStyleLbl="node1" presStyleIdx="2" presStyleCnt="3" custScaleX="103369" custScaleY="97024"/>
      <dgm:spPr/>
    </dgm:pt>
    <dgm:pt modelId="{8D3FC003-1D00-4687-8C95-AA61BF5EAFE9}" type="pres">
      <dgm:prSet presAssocID="{94A0BFAC-2C56-408D-9296-4355650A9297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C0A2CB1C-7AE9-4D02-A076-277E8283D6A7}" type="presOf" srcId="{A01F0905-C708-4A54-9FE2-CD93D89CD969}" destId="{E828CEAC-241A-4C97-916E-8E09503E5CA1}" srcOrd="0" destOrd="0" presId="urn:microsoft.com/office/officeart/2005/8/layout/chart3"/>
    <dgm:cxn modelId="{3FF97123-5925-4E84-A1F9-47228B7B0099}" srcId="{94A0BFAC-2C56-408D-9296-4355650A9297}" destId="{A01F0905-C708-4A54-9FE2-CD93D89CD969}" srcOrd="2" destOrd="0" parTransId="{3F8B6A8A-A38D-48F1-8A20-0E851F348E70}" sibTransId="{AE4524D0-7550-42E8-BBF8-3C8508693FAC}"/>
    <dgm:cxn modelId="{329FA143-B210-4E89-96C0-B63D8D8D5DC0}" srcId="{94A0BFAC-2C56-408D-9296-4355650A9297}" destId="{D341D68D-58B5-48A0-8055-FF20C09A9098}" srcOrd="0" destOrd="0" parTransId="{B44BFD62-E2FF-40E7-A438-F85A34FB33AF}" sibTransId="{3E51C7FA-63A4-4F2D-BB5D-00DC30EA83B1}"/>
    <dgm:cxn modelId="{7681C743-4240-4F1A-9D83-152754EE042E}" type="presOf" srcId="{C52BEDE8-52E6-4973-91C6-6A3D8B0F0E8B}" destId="{541D040B-BE6B-422E-A5F6-F9D61C006E86}" srcOrd="1" destOrd="0" presId="urn:microsoft.com/office/officeart/2005/8/layout/chart3"/>
    <dgm:cxn modelId="{99B25876-7CBC-4518-8DEF-CCAE8BF6034D}" type="presOf" srcId="{C52BEDE8-52E6-4973-91C6-6A3D8B0F0E8B}" destId="{B719E7AF-F39D-4960-BEC4-4647A9D786D3}" srcOrd="0" destOrd="0" presId="urn:microsoft.com/office/officeart/2005/8/layout/chart3"/>
    <dgm:cxn modelId="{DCD3BD58-AF47-4E96-9F74-73C05CE04F11}" type="presOf" srcId="{D341D68D-58B5-48A0-8055-FF20C09A9098}" destId="{A600D67C-D775-4A68-A458-7F5DC043A93B}" srcOrd="0" destOrd="0" presId="urn:microsoft.com/office/officeart/2005/8/layout/chart3"/>
    <dgm:cxn modelId="{67512992-7786-4B2B-A284-2982900D368F}" type="presOf" srcId="{D341D68D-58B5-48A0-8055-FF20C09A9098}" destId="{4D6386C8-DD84-4CE6-887E-D6D1FD0D12B8}" srcOrd="1" destOrd="0" presId="urn:microsoft.com/office/officeart/2005/8/layout/chart3"/>
    <dgm:cxn modelId="{2526DDC6-BFE4-4C08-B5E2-2F6B84FD1677}" srcId="{94A0BFAC-2C56-408D-9296-4355650A9297}" destId="{C52BEDE8-52E6-4973-91C6-6A3D8B0F0E8B}" srcOrd="1" destOrd="0" parTransId="{ABE26A44-B065-4B1D-A1DD-026B0FA6751E}" sibTransId="{9393FC27-CCAA-4878-9053-2AF57B65CC19}"/>
    <dgm:cxn modelId="{D6721AC7-00C0-4500-9547-CC9EA17E127E}" type="presOf" srcId="{A01F0905-C708-4A54-9FE2-CD93D89CD969}" destId="{8D3FC003-1D00-4687-8C95-AA61BF5EAFE9}" srcOrd="1" destOrd="0" presId="urn:microsoft.com/office/officeart/2005/8/layout/chart3"/>
    <dgm:cxn modelId="{3A913ECE-3CBA-4A14-8F3C-1DFEFE18AC88}" type="presOf" srcId="{94A0BFAC-2C56-408D-9296-4355650A9297}" destId="{CA80C6D2-5162-4B87-976E-4D8D81BF0742}" srcOrd="0" destOrd="0" presId="urn:microsoft.com/office/officeart/2005/8/layout/chart3"/>
    <dgm:cxn modelId="{CD503468-8553-4360-AA33-C7AC2FC7DF6A}" type="presParOf" srcId="{CA80C6D2-5162-4B87-976E-4D8D81BF0742}" destId="{A600D67C-D775-4A68-A458-7F5DC043A93B}" srcOrd="0" destOrd="0" presId="urn:microsoft.com/office/officeart/2005/8/layout/chart3"/>
    <dgm:cxn modelId="{2C9E8392-8BDD-4DF4-9495-54DE54AD6628}" type="presParOf" srcId="{CA80C6D2-5162-4B87-976E-4D8D81BF0742}" destId="{4D6386C8-DD84-4CE6-887E-D6D1FD0D12B8}" srcOrd="1" destOrd="0" presId="urn:microsoft.com/office/officeart/2005/8/layout/chart3"/>
    <dgm:cxn modelId="{B6065804-B99F-4CFA-B86C-634341DB7F27}" type="presParOf" srcId="{CA80C6D2-5162-4B87-976E-4D8D81BF0742}" destId="{B719E7AF-F39D-4960-BEC4-4647A9D786D3}" srcOrd="2" destOrd="0" presId="urn:microsoft.com/office/officeart/2005/8/layout/chart3"/>
    <dgm:cxn modelId="{6824430C-190D-4685-A8FE-80C47F315C94}" type="presParOf" srcId="{CA80C6D2-5162-4B87-976E-4D8D81BF0742}" destId="{541D040B-BE6B-422E-A5F6-F9D61C006E86}" srcOrd="3" destOrd="0" presId="urn:microsoft.com/office/officeart/2005/8/layout/chart3"/>
    <dgm:cxn modelId="{DAA3A8FA-8C13-4906-B833-D64C7F29E53F}" type="presParOf" srcId="{CA80C6D2-5162-4B87-976E-4D8D81BF0742}" destId="{E828CEAC-241A-4C97-916E-8E09503E5CA1}" srcOrd="4" destOrd="0" presId="urn:microsoft.com/office/officeart/2005/8/layout/chart3"/>
    <dgm:cxn modelId="{A256885D-B5FA-4BCF-B993-31CFCDD4A583}" type="presParOf" srcId="{CA80C6D2-5162-4B87-976E-4D8D81BF0742}" destId="{8D3FC003-1D00-4687-8C95-AA61BF5EAFE9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00D67C-D775-4A68-A458-7F5DC043A93B}">
      <dsp:nvSpPr>
        <dsp:cNvPr id="0" name=""/>
        <dsp:cNvSpPr/>
      </dsp:nvSpPr>
      <dsp:spPr>
        <a:xfrm>
          <a:off x="2041592" y="311152"/>
          <a:ext cx="4330439" cy="4267200"/>
        </a:xfrm>
        <a:prstGeom prst="pie">
          <a:avLst>
            <a:gd name="adj1" fmla="val 16200000"/>
            <a:gd name="adj2" fmla="val 1800000"/>
          </a:avLst>
        </a:prstGeom>
        <a:solidFill>
          <a:srgbClr val="1A376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Financing/ Mortgage</a:t>
          </a:r>
        </a:p>
      </dsp:txBody>
      <dsp:txXfrm>
        <a:off x="4396011" y="1098552"/>
        <a:ext cx="1469256" cy="1422400"/>
      </dsp:txXfrm>
    </dsp:sp>
    <dsp:sp modelId="{B719E7AF-F39D-4960-BEC4-4647A9D786D3}">
      <dsp:nvSpPr>
        <dsp:cNvPr id="0" name=""/>
        <dsp:cNvSpPr/>
      </dsp:nvSpPr>
      <dsp:spPr>
        <a:xfrm>
          <a:off x="1812987" y="374656"/>
          <a:ext cx="4347722" cy="4394191"/>
        </a:xfrm>
        <a:prstGeom prst="pie">
          <a:avLst>
            <a:gd name="adj1" fmla="val 1800000"/>
            <a:gd name="adj2" fmla="val 9000000"/>
          </a:avLst>
        </a:prstGeom>
        <a:solidFill>
          <a:srgbClr val="C8C7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Attorney(s)</a:t>
          </a:r>
        </a:p>
      </dsp:txBody>
      <dsp:txXfrm>
        <a:off x="3003435" y="3147181"/>
        <a:ext cx="1966826" cy="1360107"/>
      </dsp:txXfrm>
    </dsp:sp>
    <dsp:sp modelId="{E828CEAC-241A-4C97-916E-8E09503E5CA1}">
      <dsp:nvSpPr>
        <dsp:cNvPr id="0" name=""/>
        <dsp:cNvSpPr/>
      </dsp:nvSpPr>
      <dsp:spPr>
        <a:xfrm>
          <a:off x="1781367" y="501647"/>
          <a:ext cx="4410961" cy="4140208"/>
        </a:xfrm>
        <a:prstGeom prst="pie">
          <a:avLst>
            <a:gd name="adj1" fmla="val 9000000"/>
            <a:gd name="adj2" fmla="val 16200000"/>
          </a:avLst>
        </a:prstGeom>
        <a:solidFill>
          <a:srgbClr val="6E9F8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Real Estate Agent</a:t>
          </a:r>
        </a:p>
      </dsp:txBody>
      <dsp:txXfrm>
        <a:off x="2253970" y="1314903"/>
        <a:ext cx="1496576" cy="1380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8E4B43-2F52-4A9E-AB72-B9A7444E2836}" type="datetimeFigureOut">
              <a:rPr lang="en-US" smtClean="0"/>
              <a:t>2/27/2025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04464A-5235-4DB8-AEB8-1D612AF4A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99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EE4C0-CEE8-4227-9C7B-EB53DBDBAA36}" type="datetimeFigureOut">
              <a:rPr lang="en-US" smtClean="0"/>
              <a:pPr/>
              <a:t>2/27/2025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DC560A-2A11-4069-8BCE-9E84D614CA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165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5B555C-8A0A-6A02-3109-A0225A2801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A21D64-179A-BEC8-7EC3-ADB9359FD2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7BC4E8-1CB0-C7BC-3276-7FCAF072BA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8C9AC2-91FD-7229-A255-E43B987FFC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C560A-2A11-4069-8BCE-9E84D614CAA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923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1A37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>
            <a:noFill/>
          </a:ln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1A376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1"/>
            <a:ext cx="8001000" cy="3962400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1143000" indent="-228600">
              <a:buFont typeface="Courier New" panose="02070309020205020404" pitchFamily="49" charset="0"/>
              <a:buChar char="o"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5715000"/>
            <a:ext cx="9144000" cy="1143000"/>
          </a:xfrm>
          <a:prstGeom prst="rect">
            <a:avLst/>
          </a:prstGeom>
          <a:solidFill>
            <a:schemeClr val="tx1"/>
          </a:solidFill>
          <a:ln>
            <a:solidFill>
              <a:srgbClr val="1A37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579565C7-90A8-542F-BABB-EF15CF6C84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7200" y="5943600"/>
            <a:ext cx="2212258" cy="6858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A74EFD5B-9EB4-D689-4779-4A030522D4B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212080" y="6258590"/>
            <a:ext cx="3474720" cy="22337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>
              <a:lumMod val="60000"/>
              <a:lumOff val="4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>
              <a:lumMod val="60000"/>
              <a:lumOff val="4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>
              <a:lumMod val="60000"/>
              <a:lumOff val="4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>
              <a:lumMod val="60000"/>
              <a:lumOff val="4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>
              <a:lumMod val="60000"/>
              <a:lumOff val="4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2DF836-8750-FD21-741C-F4F5EA1A5D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76B95AE5-3683-A27A-E2E7-E80E1DC8FB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2068788"/>
              </p:ext>
            </p:extLst>
          </p:nvPr>
        </p:nvGraphicFramePr>
        <p:xfrm>
          <a:off x="495300" y="457200"/>
          <a:ext cx="8153400" cy="50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314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E46948-7D98-C7F5-135C-B236FBB192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>
            <a:extLst>
              <a:ext uri="{FF2B5EF4-FFF2-40B4-BE49-F238E27FC236}">
                <a16:creationId xmlns:a16="http://schemas.microsoft.com/office/drawing/2014/main" id="{064A32FF-4F43-A7D9-29A1-84A866CEB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A3768"/>
                </a:solidFill>
              </a:rPr>
              <a:t>Check Your Folder</a:t>
            </a:r>
          </a:p>
        </p:txBody>
      </p:sp>
      <p:sp>
        <p:nvSpPr>
          <p:cNvPr id="4" name="Content Placeholder 7">
            <a:extLst>
              <a:ext uri="{FF2B5EF4-FFF2-40B4-BE49-F238E27FC236}">
                <a16:creationId xmlns:a16="http://schemas.microsoft.com/office/drawing/2014/main" id="{6B2D521E-46A2-A878-D01F-AB3FA0F16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95399"/>
            <a:ext cx="8001000" cy="3886201"/>
          </a:xfrm>
        </p:spPr>
        <p:txBody>
          <a:bodyPr>
            <a:normAutofit fontScale="92500" lnSpcReduction="20000"/>
          </a:bodyPr>
          <a:lstStyle/>
          <a:p>
            <a:pPr marL="514350" indent="-514350" algn="ctr">
              <a:buNone/>
            </a:pPr>
            <a:r>
              <a:rPr lang="en-US" sz="2700" b="1" dirty="0">
                <a:solidFill>
                  <a:schemeClr val="bg2">
                    <a:lumMod val="10000"/>
                  </a:schemeClr>
                </a:solidFill>
              </a:rPr>
              <a:t>There’s lots of good information in there!</a:t>
            </a:r>
          </a:p>
          <a:p>
            <a:pPr marL="514350" indent="-514350">
              <a:buNone/>
            </a:pPr>
            <a:endParaRPr lang="en-US" sz="2000" b="1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chemeClr val="bg2">
                    <a:lumMod val="10000"/>
                  </a:schemeClr>
                </a:solidFill>
              </a:rPr>
              <a:t>FHLB Grant Program Flyers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chemeClr val="bg2">
                    <a:lumMod val="10000"/>
                  </a:schemeClr>
                </a:solidFill>
              </a:rPr>
              <a:t>Who’s Who in the Mortgage Process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chemeClr val="bg2">
                    <a:lumMod val="10000"/>
                  </a:schemeClr>
                </a:solidFill>
              </a:rPr>
              <a:t>Terms You Should Know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rgbClr val="EEECE1">
                    <a:lumMod val="10000"/>
                  </a:srgbClr>
                </a:solidFill>
              </a:rPr>
              <a:t>Your Mortgage Checklist</a:t>
            </a:r>
            <a:endParaRPr lang="en-US" sz="2300" b="1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chemeClr val="bg2">
                    <a:lumMod val="10000"/>
                  </a:schemeClr>
                </a:solidFill>
              </a:rPr>
              <a:t>Sample Budget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chemeClr val="bg2">
                    <a:lumMod val="10000"/>
                  </a:schemeClr>
                </a:solidFill>
              </a:rPr>
              <a:t>Credit Report Resources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chemeClr val="bg2">
                    <a:lumMod val="10000"/>
                  </a:schemeClr>
                </a:solidFill>
              </a:rPr>
              <a:t>First Time Home Buyers Guide to the HIC Program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chemeClr val="bg2">
                    <a:lumMod val="10000"/>
                  </a:schemeClr>
                </a:solidFill>
              </a:rPr>
              <a:t>Your Home Loan Toolkit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chemeClr val="bg2">
                    <a:lumMod val="10000"/>
                  </a:schemeClr>
                </a:solidFill>
              </a:rPr>
              <a:t>Loan Officer Contact Information</a:t>
            </a:r>
          </a:p>
          <a:p>
            <a:pPr marL="514350" indent="-514350">
              <a:buNone/>
            </a:pPr>
            <a:endParaRPr lang="en-US" sz="2700" b="1" dirty="0">
              <a:solidFill>
                <a:schemeClr val="bg2">
                  <a:lumMod val="10000"/>
                </a:schemeClr>
              </a:solidFill>
            </a:endParaRPr>
          </a:p>
          <a:p>
            <a:pPr marL="514350" indent="-514350">
              <a:buNone/>
            </a:pPr>
            <a:endParaRPr lang="en-US" sz="4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055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87EA9D3-64F9-B9F3-882C-728EAF8BF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800" b="1" dirty="0">
                <a:solidFill>
                  <a:srgbClr val="1A3768"/>
                </a:solidFill>
              </a:rPr>
              <a:t>What The Real Estate Agent Does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09A3A6-64BB-FD7D-9968-0537FA10E7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24002"/>
            <a:ext cx="8001000" cy="3962399"/>
          </a:xfrm>
        </p:spPr>
        <p:txBody>
          <a:bodyPr>
            <a:normAutofit/>
          </a:bodyPr>
          <a:lstStyle/>
          <a:p>
            <a:r>
              <a:rPr lang="en-US" sz="2600" b="1" dirty="0">
                <a:solidFill>
                  <a:srgbClr val="000000"/>
                </a:solidFill>
              </a:rPr>
              <a:t>Helps you find your property.</a:t>
            </a:r>
          </a:p>
          <a:p>
            <a:r>
              <a:rPr lang="en-US" sz="2600" b="1" dirty="0">
                <a:solidFill>
                  <a:srgbClr val="000000"/>
                </a:solidFill>
              </a:rPr>
              <a:t>Advises you in making your offer.</a:t>
            </a:r>
          </a:p>
          <a:p>
            <a:r>
              <a:rPr lang="en-US" sz="2600" b="1" dirty="0">
                <a:solidFill>
                  <a:srgbClr val="000000"/>
                </a:solidFill>
              </a:rPr>
              <a:t>Helps you get the offer accepted.</a:t>
            </a:r>
          </a:p>
          <a:p>
            <a:r>
              <a:rPr lang="en-US" sz="2600" b="1" dirty="0">
                <a:solidFill>
                  <a:srgbClr val="000000"/>
                </a:solidFill>
              </a:rPr>
              <a:t>Organizes your Home Inspection and any other inspections you request.</a:t>
            </a:r>
          </a:p>
          <a:p>
            <a:r>
              <a:rPr lang="en-US" sz="2600" b="1" dirty="0">
                <a:solidFill>
                  <a:srgbClr val="000000"/>
                </a:solidFill>
              </a:rPr>
              <a:t>Works with you, AOCU and Attorney(s) to meet all dates.</a:t>
            </a:r>
          </a:p>
          <a:p>
            <a:r>
              <a:rPr lang="en-US" sz="2600" b="1" dirty="0">
                <a:solidFill>
                  <a:srgbClr val="000000"/>
                </a:solidFill>
              </a:rPr>
              <a:t>Helps you organize the closing.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F1129A-C492-77DA-3ACF-4757B8E6E4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F1F0E2D-413F-1232-D1CC-22694D9E3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z="4000" b="1" dirty="0">
                <a:solidFill>
                  <a:srgbClr val="1A3768"/>
                </a:solidFill>
              </a:rPr>
              <a:t>What The Attorney Does</a:t>
            </a:r>
            <a:endParaRPr lang="en-US" dirty="0">
              <a:solidFill>
                <a:srgbClr val="1A3768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11DEB91-50F9-A139-09E8-EB58F5ACF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24001"/>
            <a:ext cx="8001000" cy="3886200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en-US" sz="2800" b="1" dirty="0">
                <a:solidFill>
                  <a:srgbClr val="EEECE1">
                    <a:lumMod val="10000"/>
                  </a:srgbClr>
                </a:solidFill>
              </a:rPr>
              <a:t>Your Attorney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EEECE1">
                    <a:lumMod val="10000"/>
                  </a:srgbClr>
                </a:solidFill>
              </a:rPr>
              <a:t>Reviews and negotiates the Purchase and Sale Agreement.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EEECE1">
                    <a:lumMod val="10000"/>
                  </a:srgbClr>
                </a:solidFill>
              </a:rPr>
              <a:t>Acts as your advocate in the transaction.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EEECE1">
                    <a:lumMod val="10000"/>
                  </a:srgbClr>
                </a:solidFill>
              </a:rPr>
              <a:t>Reviews title and closing documents.</a:t>
            </a:r>
          </a:p>
          <a:p>
            <a:pPr marL="0" lvl="0" indent="0">
              <a:buNone/>
            </a:pPr>
            <a:r>
              <a:rPr lang="en-US" sz="2800" b="1" dirty="0">
                <a:solidFill>
                  <a:srgbClr val="EEECE1">
                    <a:lumMod val="10000"/>
                  </a:srgbClr>
                </a:solidFill>
              </a:rPr>
              <a:t>The Lender’s Attorney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EEECE1">
                    <a:lumMod val="10000"/>
                  </a:srgbClr>
                </a:solidFill>
              </a:rPr>
              <a:t>Reviews the title search and certifies the title.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EEECE1">
                    <a:lumMod val="10000"/>
                  </a:srgbClr>
                </a:solidFill>
              </a:rPr>
              <a:t>Prepares the closing documents and holds the closing.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EEECE1">
                    <a:lumMod val="10000"/>
                  </a:srgbClr>
                </a:solidFill>
              </a:rPr>
              <a:t>Coordinates all parties (AOCU, Sellers, Buyers).</a:t>
            </a:r>
          </a:p>
        </p:txBody>
      </p:sp>
    </p:spTree>
    <p:extLst>
      <p:ext uri="{BB962C8B-B14F-4D97-AF65-F5344CB8AC3E}">
        <p14:creationId xmlns:p14="http://schemas.microsoft.com/office/powerpoint/2010/main" val="2132505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B5BDCE-5C16-EE50-ADD8-E0DDF81A1C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955B3-09D4-A365-ABF1-183F3FC8FD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>
                <a:solidFill>
                  <a:srgbClr val="6E9F87"/>
                </a:solidFill>
              </a:rPr>
              <a:t>What AOCU Does for You </a:t>
            </a:r>
          </a:p>
        </p:txBody>
      </p:sp>
    </p:spTree>
    <p:extLst>
      <p:ext uri="{BB962C8B-B14F-4D97-AF65-F5344CB8AC3E}">
        <p14:creationId xmlns:p14="http://schemas.microsoft.com/office/powerpoint/2010/main" val="1323907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>
            <a:extLst>
              <a:ext uri="{FF2B5EF4-FFF2-40B4-BE49-F238E27FC236}">
                <a16:creationId xmlns:a16="http://schemas.microsoft.com/office/drawing/2014/main" id="{D93EFED3-D310-E195-EEC9-FC09805C7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A3768"/>
                </a:solidFill>
              </a:rPr>
              <a:t>Know Your Mortgage Terms</a:t>
            </a: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95A543BA-9CAA-D186-3C7C-2A92059B8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219200"/>
            <a:ext cx="8001000" cy="43434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1800" b="1" dirty="0">
                <a:solidFill>
                  <a:schemeClr val="bg2">
                    <a:lumMod val="10000"/>
                  </a:schemeClr>
                </a:solidFill>
              </a:rPr>
              <a:t>LTV (Loan to value) </a:t>
            </a:r>
          </a:p>
          <a:p>
            <a:pPr algn="just">
              <a:buNone/>
            </a:pPr>
            <a:r>
              <a:rPr lang="en-US" sz="1800" b="1" dirty="0">
                <a:solidFill>
                  <a:schemeClr val="bg2">
                    <a:lumMod val="10000"/>
                  </a:schemeClr>
                </a:solidFill>
              </a:rPr>
              <a:t>	The amount of your mortgage in relation to the purchase price of your home.</a:t>
            </a:r>
          </a:p>
          <a:p>
            <a:pPr algn="just">
              <a:buNone/>
            </a:pPr>
            <a:endParaRPr lang="en-US" sz="1400" b="1" dirty="0">
              <a:solidFill>
                <a:schemeClr val="bg2">
                  <a:lumMod val="10000"/>
                </a:schemeClr>
              </a:solidFill>
            </a:endParaRPr>
          </a:p>
          <a:p>
            <a:pPr algn="just">
              <a:buNone/>
            </a:pPr>
            <a:r>
              <a:rPr lang="en-US" sz="1800" b="1" dirty="0">
                <a:solidFill>
                  <a:schemeClr val="bg2">
                    <a:lumMod val="10000"/>
                  </a:schemeClr>
                </a:solidFill>
              </a:rPr>
              <a:t>PMI (Private Mortgage Insurance)</a:t>
            </a:r>
          </a:p>
          <a:p>
            <a:pPr algn="just">
              <a:buNone/>
            </a:pPr>
            <a:r>
              <a:rPr lang="en-US" sz="1800" b="1" dirty="0">
                <a:solidFill>
                  <a:schemeClr val="bg2">
                    <a:lumMod val="10000"/>
                  </a:schemeClr>
                </a:solidFill>
              </a:rPr>
              <a:t>	Insurance added as part of your monthly payment if you finance over 80% of the purchase price.  AOCU will order this for you.</a:t>
            </a:r>
          </a:p>
          <a:p>
            <a:pPr algn="just">
              <a:buNone/>
            </a:pPr>
            <a:endParaRPr lang="en-US" sz="1400" b="1" dirty="0">
              <a:solidFill>
                <a:schemeClr val="bg2">
                  <a:lumMod val="10000"/>
                </a:schemeClr>
              </a:solidFill>
            </a:endParaRPr>
          </a:p>
          <a:p>
            <a:pPr lvl="0" algn="just">
              <a:buNone/>
            </a:pPr>
            <a:r>
              <a:rPr lang="en-US" sz="1800" b="1" dirty="0">
                <a:solidFill>
                  <a:srgbClr val="EEECE1">
                    <a:lumMod val="10000"/>
                  </a:srgbClr>
                </a:solidFill>
              </a:rPr>
              <a:t>PITI  (Principal, Interest, Tax, Insurances)</a:t>
            </a:r>
          </a:p>
          <a:p>
            <a:pPr lvl="0" algn="just">
              <a:buNone/>
            </a:pPr>
            <a:r>
              <a:rPr lang="en-US" sz="1800" b="1" dirty="0">
                <a:solidFill>
                  <a:srgbClr val="EEECE1">
                    <a:lumMod val="10000"/>
                  </a:srgbClr>
                </a:solidFill>
              </a:rPr>
              <a:t>	Your total monthly mortgage payment - used to qualify for the loan.</a:t>
            </a:r>
          </a:p>
          <a:p>
            <a:pPr lvl="0" algn="just">
              <a:buNone/>
            </a:pPr>
            <a:endParaRPr lang="en-US" sz="1800" b="1" dirty="0">
              <a:solidFill>
                <a:srgbClr val="EEECE1">
                  <a:lumMod val="10000"/>
                </a:srgbClr>
              </a:solidFill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DTI (Debt to income ratio)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Your total monthly payments (mortgage payment, credit cards and loans) in relation to your monthly income before taxes.</a:t>
            </a:r>
          </a:p>
          <a:p>
            <a:pPr lvl="0" algn="just">
              <a:buNone/>
            </a:pPr>
            <a:endParaRPr lang="en-US" sz="18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781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F69D6E-906C-C41B-5C81-10677434AC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4F85597-FDD7-934F-D814-8A5E72D3E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A3768"/>
                </a:solidFill>
              </a:rPr>
              <a:t>Know the Score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647A2D1-AAE0-71FB-D3FF-F5BFDBF614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555"/>
            <a:ext cx="8001000" cy="4343046"/>
          </a:xfrm>
        </p:spPr>
        <p:txBody>
          <a:bodyPr>
            <a:normAutofit/>
          </a:bodyPr>
          <a:lstStyle/>
          <a:p>
            <a:r>
              <a:rPr lang="en-US" sz="2500" b="1" dirty="0">
                <a:solidFill>
                  <a:schemeClr val="bg2">
                    <a:lumMod val="10000"/>
                  </a:schemeClr>
                </a:solidFill>
              </a:rPr>
              <a:t>Credit scores usually range from 300-850. </a:t>
            </a:r>
          </a:p>
          <a:p>
            <a:pPr marL="0" indent="0">
              <a:buNone/>
            </a:pPr>
            <a:endParaRPr lang="en-US" sz="1200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2500" b="1" dirty="0">
                <a:solidFill>
                  <a:schemeClr val="bg2">
                    <a:lumMod val="10000"/>
                  </a:schemeClr>
                </a:solidFill>
              </a:rPr>
              <a:t>Anything above 680 is considered to be “good”.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r>
              <a:rPr lang="en-US" sz="2500" b="1" dirty="0">
                <a:solidFill>
                  <a:schemeClr val="bg2">
                    <a:lumMod val="10000"/>
                  </a:schemeClr>
                </a:solidFill>
              </a:rPr>
              <a:t>Good credit scores can help members get lower interest rates on their home loan. </a:t>
            </a:r>
          </a:p>
          <a:p>
            <a:endParaRPr lang="en-US" sz="1200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2500" b="1" dirty="0">
                <a:solidFill>
                  <a:schemeClr val="bg2">
                    <a:lumMod val="10000"/>
                  </a:schemeClr>
                </a:solidFill>
              </a:rPr>
              <a:t>A credit score can adjust any time something changes on your credit report.</a:t>
            </a:r>
          </a:p>
          <a:p>
            <a:endParaRPr lang="en-US" sz="1300" b="1" dirty="0">
              <a:solidFill>
                <a:schemeClr val="bg2">
                  <a:lumMod val="10000"/>
                </a:schemeClr>
              </a:solidFill>
            </a:endParaRPr>
          </a:p>
          <a:p>
            <a:pPr lvl="0"/>
            <a:r>
              <a:rPr lang="en-US" sz="2500" b="1" dirty="0">
                <a:solidFill>
                  <a:srgbClr val="EEECE1">
                    <a:lumMod val="10000"/>
                  </a:srgbClr>
                </a:solidFill>
              </a:rPr>
              <a:t>It’s normal for a credit score to vary depending on where you get the score. </a:t>
            </a:r>
          </a:p>
        </p:txBody>
      </p:sp>
    </p:spTree>
    <p:extLst>
      <p:ext uri="{BB962C8B-B14F-4D97-AF65-F5344CB8AC3E}">
        <p14:creationId xmlns:p14="http://schemas.microsoft.com/office/powerpoint/2010/main" val="3578492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>
            <a:extLst>
              <a:ext uri="{FF2B5EF4-FFF2-40B4-BE49-F238E27FC236}">
                <a16:creationId xmlns:a16="http://schemas.microsoft.com/office/drawing/2014/main" id="{C27972B3-839A-B1F3-65BE-5E788E668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A3768"/>
                </a:solidFill>
              </a:rPr>
              <a:t>Let’s Get Your Preapproval</a:t>
            </a: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E903A27C-2771-BF3E-1B2B-69828719C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19600"/>
          </a:xfrm>
        </p:spPr>
        <p:txBody>
          <a:bodyPr>
            <a:normAutofit fontScale="70000" lnSpcReduction="20000"/>
          </a:bodyPr>
          <a:lstStyle/>
          <a:p>
            <a:pPr marL="1314450" lvl="2" indent="-514350">
              <a:buNone/>
            </a:pPr>
            <a:r>
              <a:rPr lang="en-US" sz="2900" b="1" dirty="0">
                <a:solidFill>
                  <a:schemeClr val="bg2">
                    <a:lumMod val="10000"/>
                  </a:schemeClr>
                </a:solidFill>
              </a:rPr>
              <a:t>What AOCU will ask you:</a:t>
            </a:r>
            <a:endParaRPr lang="en-US" sz="2900" dirty="0">
              <a:solidFill>
                <a:schemeClr val="bg2">
                  <a:lumMod val="10000"/>
                </a:schemeClr>
              </a:solidFill>
            </a:endParaRPr>
          </a:p>
          <a:p>
            <a:pPr marL="1771650" lvl="3" indent="-514350">
              <a:buFont typeface="Arial" pitchFamily="34" charset="0"/>
              <a:buChar char="•"/>
            </a:pP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How much money do you earn?</a:t>
            </a:r>
          </a:p>
          <a:p>
            <a:pPr marL="1771650" lvl="3" indent="-514350">
              <a:buFont typeface="Arial" pitchFamily="34" charset="0"/>
              <a:buChar char="•"/>
            </a:pP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How much money do you have to buy your home?</a:t>
            </a:r>
          </a:p>
          <a:p>
            <a:pPr marL="1771650" lvl="3" indent="-514350">
              <a:buFont typeface="Arial" pitchFamily="34" charset="0"/>
              <a:buChar char="•"/>
            </a:pP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Do we have permission to pull your credit report?</a:t>
            </a:r>
          </a:p>
          <a:p>
            <a:pPr marL="1771650" lvl="3" indent="-514350">
              <a:buFont typeface="Arial" pitchFamily="34" charset="0"/>
              <a:buChar char="•"/>
            </a:pPr>
            <a:endParaRPr lang="en-US" sz="2800" b="1" dirty="0">
              <a:solidFill>
                <a:schemeClr val="bg2">
                  <a:lumMod val="10000"/>
                </a:schemeClr>
              </a:solidFill>
            </a:endParaRPr>
          </a:p>
          <a:p>
            <a:pPr marL="1316736" lvl="3" indent="-514350">
              <a:buNone/>
            </a:pPr>
            <a:r>
              <a:rPr lang="en-US" sz="2900" b="1" dirty="0">
                <a:solidFill>
                  <a:schemeClr val="bg2">
                    <a:lumMod val="10000"/>
                  </a:schemeClr>
                </a:solidFill>
              </a:rPr>
              <a:t>What AOCU will do with you:</a:t>
            </a:r>
          </a:p>
          <a:p>
            <a:pPr marL="1773936" lvl="4" indent="-514350">
              <a:buFont typeface="Arial" pitchFamily="34" charset="0"/>
              <a:buChar char="•"/>
            </a:pP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We will review your credit report with you. </a:t>
            </a:r>
          </a:p>
          <a:p>
            <a:pPr marL="1773936" lvl="4" indent="-514350">
              <a:buFont typeface="Arial" pitchFamily="34" charset="0"/>
              <a:buChar char="•"/>
            </a:pP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We will work with you to figure out the payment you can afford – this will give us the mortgage amount for the preapproval.</a:t>
            </a:r>
          </a:p>
          <a:p>
            <a:pPr marL="1773936" lvl="4" indent="-514350">
              <a:buFont typeface="Arial" pitchFamily="34" charset="0"/>
              <a:buChar char="•"/>
            </a:pP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We will work with you to figure out how much money you need to buy your home.</a:t>
            </a:r>
          </a:p>
          <a:p>
            <a:pPr marL="1773936" lvl="4" indent="-514350">
              <a:buFont typeface="Arial" pitchFamily="34" charset="0"/>
              <a:buChar char="•"/>
            </a:pPr>
            <a:endParaRPr lang="en-US" sz="2800" b="1" dirty="0">
              <a:solidFill>
                <a:schemeClr val="bg2">
                  <a:lumMod val="10000"/>
                </a:schemeClr>
              </a:solidFill>
            </a:endParaRPr>
          </a:p>
          <a:p>
            <a:pPr marL="1773936" lvl="4" indent="-514350">
              <a:buFont typeface="Arial" pitchFamily="34" charset="0"/>
              <a:buChar char="•"/>
            </a:pPr>
            <a:r>
              <a:rPr lang="en-US" sz="2800" b="1" dirty="0">
                <a:solidFill>
                  <a:srgbClr val="000000"/>
                </a:solidFill>
              </a:rPr>
              <a:t>Email for Preapproval:  </a:t>
            </a:r>
            <a:r>
              <a:rPr lang="en-US" sz="2800" b="1" dirty="0">
                <a:solidFill>
                  <a:srgbClr val="0070C0"/>
                </a:solidFill>
              </a:rPr>
              <a:t>mortgagewebapps@all-onecu.com</a:t>
            </a:r>
          </a:p>
          <a:p>
            <a:pPr marL="1259586" lvl="4" indent="0">
              <a:buNone/>
            </a:pPr>
            <a:endParaRPr lang="en-US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280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E4BC10-73FE-EA89-7759-78869E32EE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B4A9919-AEB6-2628-EFBB-DDEF04C10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944562"/>
          </a:xfrm>
        </p:spPr>
        <p:txBody>
          <a:bodyPr/>
          <a:lstStyle/>
          <a:p>
            <a:r>
              <a:rPr lang="en-US" b="1" dirty="0">
                <a:solidFill>
                  <a:srgbClr val="1A3768"/>
                </a:solidFill>
              </a:rPr>
              <a:t>Let’s Get Your Mortgage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61B20EC-0B26-B83D-0B92-C34C1896A4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71600"/>
            <a:ext cx="8001000" cy="4191000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What do I need?</a:t>
            </a:r>
          </a:p>
          <a:p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Income documentation – a 2 Year History.</a:t>
            </a:r>
          </a:p>
          <a:p>
            <a:pPr marL="457200" lvl="1" indent="0">
              <a:buNone/>
            </a:pP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Verified money for down payment and closing costs.</a:t>
            </a:r>
          </a:p>
          <a:p>
            <a:pPr marL="457200" lvl="1" indent="0">
              <a:buNone/>
            </a:pPr>
            <a:endParaRPr lang="en-US" sz="2200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We will run a credit report for you.</a:t>
            </a:r>
          </a:p>
          <a:p>
            <a:endParaRPr lang="en-US" sz="2200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We will order an appraisal of your property.  Note that the appraisal is an opinion of value, not a home inspection!</a:t>
            </a:r>
          </a:p>
          <a:p>
            <a:endParaRPr lang="en-US" sz="2200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You and the seller will sign the Purchase and Sales Agreement – AOCU will ask you for a copy.  </a:t>
            </a:r>
          </a:p>
          <a:p>
            <a:pPr marL="0" indent="0">
              <a:buNone/>
            </a:pPr>
            <a:endParaRPr lang="en-US" sz="2500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A Title Search will be done and certified by AOCU’s Attorney.</a:t>
            </a:r>
          </a:p>
        </p:txBody>
      </p:sp>
    </p:spTree>
    <p:extLst>
      <p:ext uri="{BB962C8B-B14F-4D97-AF65-F5344CB8AC3E}">
        <p14:creationId xmlns:p14="http://schemas.microsoft.com/office/powerpoint/2010/main" val="3933867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B836B8-390F-B6E0-5A58-542230B7B7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00694-D6D5-3D08-E501-D2BC7ABD2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>
                <a:solidFill>
                  <a:srgbClr val="1A3768"/>
                </a:solidFill>
              </a:rPr>
              <a:t>Who will help me at AOCU?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C1D9D21-329F-8A40-A8A3-CC07E0B31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71601"/>
            <a:ext cx="8001000" cy="41148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sz="2500" b="1" dirty="0">
                <a:solidFill>
                  <a:srgbClr val="EEECE1">
                    <a:lumMod val="10000"/>
                  </a:srgbClr>
                </a:solidFill>
              </a:rPr>
              <a:t>The Branch Rep/Loan Officer will help you with the mortgage application and help you gather the information you need to complete the loan.  </a:t>
            </a:r>
          </a:p>
          <a:p>
            <a:pPr lvl="0"/>
            <a:endParaRPr lang="en-US" sz="2500" b="1" dirty="0">
              <a:solidFill>
                <a:srgbClr val="EEECE1">
                  <a:lumMod val="10000"/>
                </a:srgbClr>
              </a:solidFill>
            </a:endParaRPr>
          </a:p>
          <a:p>
            <a:pPr lvl="0"/>
            <a:r>
              <a:rPr lang="en-US" sz="2500" b="1" dirty="0">
                <a:solidFill>
                  <a:srgbClr val="EEECE1">
                    <a:lumMod val="10000"/>
                  </a:srgbClr>
                </a:solidFill>
              </a:rPr>
              <a:t>The Processor will help gather, organize, and verify all your information and order the appraisal and title report.</a:t>
            </a:r>
          </a:p>
          <a:p>
            <a:pPr lvl="0"/>
            <a:endParaRPr lang="en-US" sz="2500" b="1" dirty="0">
              <a:solidFill>
                <a:srgbClr val="EEECE1">
                  <a:lumMod val="10000"/>
                </a:srgbClr>
              </a:solidFill>
            </a:endParaRPr>
          </a:p>
          <a:p>
            <a:pPr lvl="0"/>
            <a:r>
              <a:rPr lang="en-US" sz="2500" b="1" dirty="0">
                <a:solidFill>
                  <a:srgbClr val="EEECE1">
                    <a:lumMod val="10000"/>
                  </a:srgbClr>
                </a:solidFill>
              </a:rPr>
              <a:t>The Underwriter will review all your information and approve your loan.  Once all the requested documents are received the loan will move to the closing department.</a:t>
            </a:r>
          </a:p>
          <a:p>
            <a:pPr lvl="0"/>
            <a:endParaRPr lang="en-US" sz="2500" b="1" dirty="0">
              <a:solidFill>
                <a:srgbClr val="EEECE1">
                  <a:lumMod val="10000"/>
                </a:srgbClr>
              </a:solidFill>
            </a:endParaRPr>
          </a:p>
          <a:p>
            <a:pPr lvl="0"/>
            <a:r>
              <a:rPr lang="en-US" sz="2500" b="1" dirty="0">
                <a:solidFill>
                  <a:srgbClr val="EEECE1">
                    <a:lumMod val="10000"/>
                  </a:srgbClr>
                </a:solidFill>
              </a:rPr>
              <a:t>The Closer will clear the loan to close and work with you and AOCU’s Attorney to schedule the closing.</a:t>
            </a:r>
          </a:p>
        </p:txBody>
      </p:sp>
    </p:spTree>
    <p:extLst>
      <p:ext uri="{BB962C8B-B14F-4D97-AF65-F5344CB8AC3E}">
        <p14:creationId xmlns:p14="http://schemas.microsoft.com/office/powerpoint/2010/main" val="3963480063"/>
      </p:ext>
    </p:extLst>
  </p:cSld>
  <p:clrMapOvr>
    <a:masterClrMapping/>
  </p:clrMapOvr>
</p:sld>
</file>

<file path=ppt/theme/theme1.xml><?xml version="1.0" encoding="utf-8"?>
<a:theme xmlns:a="http://schemas.openxmlformats.org/drawingml/2006/main" name="PPT Template">
  <a:themeElements>
    <a:clrScheme name="Custom 1">
      <a:dk1>
        <a:srgbClr val="FFFFFF"/>
      </a:dk1>
      <a:lt1>
        <a:sysClr val="window" lastClr="FFFFFF"/>
      </a:lt1>
      <a:dk2>
        <a:srgbClr val="1A3768"/>
      </a:dk2>
      <a:lt2>
        <a:srgbClr val="F2F2F2"/>
      </a:lt2>
      <a:accent1>
        <a:srgbClr val="1A3768"/>
      </a:accent1>
      <a:accent2>
        <a:srgbClr val="6E9F87"/>
      </a:accent2>
      <a:accent3>
        <a:srgbClr val="1A3768"/>
      </a:accent3>
      <a:accent4>
        <a:srgbClr val="6E9F87"/>
      </a:accent4>
      <a:accent5>
        <a:srgbClr val="1A3768"/>
      </a:accent5>
      <a:accent6>
        <a:srgbClr val="6E9F87"/>
      </a:accent6>
      <a:hlink>
        <a:srgbClr val="1A3768"/>
      </a:hlink>
      <a:folHlink>
        <a:srgbClr val="1A3768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DA66EEC-97AA-46FB-8987-2E40D2CDF77B}" vid="{CBF5D172-67EA-467A-8262-EE312D2B1A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0BDA517EF564CA9A6657371019AFA" ma:contentTypeVersion="14" ma:contentTypeDescription="Create a new document." ma:contentTypeScope="" ma:versionID="cafcb41b9f1cdf67bdcb0b4d8d61d510">
  <xsd:schema xmlns:xsd="http://www.w3.org/2001/XMLSchema" xmlns:xs="http://www.w3.org/2001/XMLSchema" xmlns:p="http://schemas.microsoft.com/office/2006/metadata/properties" xmlns:ns1="http://schemas.microsoft.com/sharepoint/v3" xmlns:ns2="24b6d80f-fc7b-4fd8-8d7b-06bbce1a0c3f" xmlns:ns3="9d735316-bf24-420f-98a3-cde982e70e7b" targetNamespace="http://schemas.microsoft.com/office/2006/metadata/properties" ma:root="true" ma:fieldsID="1c26fa2630ab151c1a20a1d1547e2766" ns1:_="" ns2:_="" ns3:_="">
    <xsd:import namespace="http://schemas.microsoft.com/sharepoint/v3"/>
    <xsd:import namespace="24b6d80f-fc7b-4fd8-8d7b-06bbce1a0c3f"/>
    <xsd:import namespace="9d735316-bf24-420f-98a3-cde982e70e7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b6d80f-fc7b-4fd8-8d7b-06bbce1a0c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40aa7bd1-5d16-44ea-bbb7-53b198cbfc4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735316-bf24-420f-98a3-cde982e70e7b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19d222a9-15b9-4ad0-8f4f-3bfd75eb5280}" ma:internalName="TaxCatchAll" ma:showField="CatchAllData" ma:web="9d735316-bf24-420f-98a3-cde982e70e7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9d735316-bf24-420f-98a3-cde982e70e7b" xsi:nil="true"/>
    <_ip_UnifiedCompliancePolicyProperties xmlns="http://schemas.microsoft.com/sharepoint/v3" xsi:nil="true"/>
    <lcf76f155ced4ddcb4097134ff3c332f xmlns="24b6d80f-fc7b-4fd8-8d7b-06bbce1a0c3f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32E67EF-8834-4910-AD4B-8749AD0C8F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4b6d80f-fc7b-4fd8-8d7b-06bbce1a0c3f"/>
    <ds:schemaRef ds:uri="9d735316-bf24-420f-98a3-cde982e70e7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4857E2F-5F93-4CFF-991E-609B308E4CC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9d735316-bf24-420f-98a3-cde982e70e7b"/>
    <ds:schemaRef ds:uri="24b6d80f-fc7b-4fd8-8d7b-06bbce1a0c3f"/>
  </ds:schemaRefs>
</ds:datastoreItem>
</file>

<file path=customXml/itemProps3.xml><?xml version="1.0" encoding="utf-8"?>
<ds:datastoreItem xmlns:ds="http://schemas.openxmlformats.org/officeDocument/2006/customXml" ds:itemID="{750C3B65-BCDD-48F6-BC2E-01130E2CEAA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 Template_AOCU_Standard</Template>
  <TotalTime>22</TotalTime>
  <Words>662</Words>
  <Application>Microsoft Office PowerPoint</Application>
  <PresentationFormat>On-screen Show (4:3)</PresentationFormat>
  <Paragraphs>89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Courier New</vt:lpstr>
      <vt:lpstr>PPT Template</vt:lpstr>
      <vt:lpstr>PowerPoint Presentation</vt:lpstr>
      <vt:lpstr>What The Real Estate Agent Does</vt:lpstr>
      <vt:lpstr>What The Attorney Does</vt:lpstr>
      <vt:lpstr>What AOCU Does for You </vt:lpstr>
      <vt:lpstr>Know Your Mortgage Terms</vt:lpstr>
      <vt:lpstr>Know the Score</vt:lpstr>
      <vt:lpstr>Let’s Get Your Preapproval</vt:lpstr>
      <vt:lpstr>Let’s Get Your Mortgage</vt:lpstr>
      <vt:lpstr>Who will help me at AOCU?</vt:lpstr>
      <vt:lpstr>Check Your Folder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Thomas, Meghan</dc:creator>
  <cp:lastModifiedBy>Dufault, Matt</cp:lastModifiedBy>
  <cp:revision>3</cp:revision>
  <dcterms:created xsi:type="dcterms:W3CDTF">2025-01-06T16:21:11Z</dcterms:created>
  <dcterms:modified xsi:type="dcterms:W3CDTF">2025-02-27T21:48:51Z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0x01010054E0BDA517EF564CA9A6657371019AFA</vt:lpwstr>
  </property>
</Properties>
</file>